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60" r:id="rId2"/>
    <p:sldId id="266" r:id="rId3"/>
    <p:sldId id="263" r:id="rId4"/>
    <p:sldId id="264" r:id="rId5"/>
    <p:sldId id="267" r:id="rId6"/>
    <p:sldId id="265" r:id="rId7"/>
    <p:sldId id="269" r:id="rId8"/>
    <p:sldId id="270" r:id="rId9"/>
    <p:sldId id="273" r:id="rId10"/>
    <p:sldId id="271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2" r:id="rId19"/>
    <p:sldId id="284" r:id="rId20"/>
    <p:sldId id="285" r:id="rId21"/>
    <p:sldId id="287" r:id="rId22"/>
    <p:sldId id="288" r:id="rId23"/>
    <p:sldId id="291" r:id="rId24"/>
    <p:sldId id="289" r:id="rId25"/>
    <p:sldId id="290" r:id="rId26"/>
    <p:sldId id="292" r:id="rId27"/>
    <p:sldId id="317" r:id="rId28"/>
    <p:sldId id="316" r:id="rId29"/>
    <p:sldId id="318" r:id="rId30"/>
    <p:sldId id="312" r:id="rId31"/>
    <p:sldId id="311" r:id="rId32"/>
    <p:sldId id="313" r:id="rId33"/>
    <p:sldId id="314" r:id="rId34"/>
    <p:sldId id="310" r:id="rId35"/>
    <p:sldId id="294" r:id="rId36"/>
    <p:sldId id="293" r:id="rId37"/>
    <p:sldId id="295" r:id="rId38"/>
    <p:sldId id="297" r:id="rId39"/>
    <p:sldId id="296" r:id="rId40"/>
    <p:sldId id="306" r:id="rId41"/>
    <p:sldId id="299" r:id="rId42"/>
    <p:sldId id="307" r:id="rId43"/>
    <p:sldId id="305" r:id="rId44"/>
    <p:sldId id="308" r:id="rId45"/>
    <p:sldId id="303" r:id="rId46"/>
    <p:sldId id="304" r:id="rId47"/>
    <p:sldId id="298" r:id="rId48"/>
    <p:sldId id="300" r:id="rId49"/>
    <p:sldId id="301" r:id="rId50"/>
    <p:sldId id="302" r:id="rId51"/>
    <p:sldId id="309" r:id="rId52"/>
    <p:sldId id="319" r:id="rId53"/>
  </p:sldIdLst>
  <p:sldSz cx="9144000" cy="6858000" type="screen4x3"/>
  <p:notesSz cx="7099300" cy="10234613"/>
  <p:custDataLst>
    <p:tags r:id="rId56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626"/>
    <a:srgbClr val="E3FFDF"/>
    <a:srgbClr val="CBFFB1"/>
    <a:srgbClr val="BCFF8F"/>
    <a:srgbClr val="00CCFF"/>
    <a:srgbClr val="C0C0C0"/>
    <a:srgbClr val="00FFFF"/>
    <a:srgbClr val="FAFD00"/>
    <a:srgbClr val="EAEC5E"/>
    <a:srgbClr val="C1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9178" autoAdjust="0"/>
  </p:normalViewPr>
  <p:slideViewPr>
    <p:cSldViewPr>
      <p:cViewPr>
        <p:scale>
          <a:sx n="100" d="100"/>
          <a:sy n="100" d="100"/>
        </p:scale>
        <p:origin x="-210" y="-348"/>
      </p:cViewPr>
      <p:guideLst>
        <p:guide orient="horz" pos="4247"/>
        <p:guide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3156" y="-126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2175"/>
            <a:ext cx="478472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8526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723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033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5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691563" y="85725"/>
            <a:ext cx="336550" cy="6121400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179388" y="115888"/>
            <a:ext cx="8424862" cy="2736850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179388" y="2997200"/>
            <a:ext cx="8424862" cy="1439863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600"/>
            </a:lvl1pPr>
          </a:lstStyle>
          <a:p>
            <a:r>
              <a:rPr lang="de-AT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44450"/>
            <a:ext cx="2212975" cy="6337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491287" cy="6337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9388" y="908050"/>
            <a:ext cx="8856662" cy="5473700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3" y="908050"/>
            <a:ext cx="4376737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08050"/>
            <a:ext cx="4378325" cy="5473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53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908050"/>
            <a:ext cx="4351337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908050"/>
            <a:ext cx="4352925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693150" y="6327775"/>
            <a:ext cx="361950" cy="406400"/>
            <a:chOff x="5494" y="4030"/>
            <a:chExt cx="179" cy="201"/>
          </a:xfrm>
        </p:grpSpPr>
        <p:sp>
          <p:nvSpPr>
            <p:cNvPr id="27238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8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239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2395" name="Freeform 11"/>
          <p:cNvSpPr>
            <a:spLocks/>
          </p:cNvSpPr>
          <p:nvPr/>
        </p:nvSpPr>
        <p:spPr bwMode="auto">
          <a:xfrm>
            <a:off x="115888" y="85725"/>
            <a:ext cx="8912225" cy="669925"/>
          </a:xfrm>
          <a:custGeom>
            <a:avLst/>
            <a:gdLst/>
            <a:ahLst/>
            <a:cxnLst>
              <a:cxn ang="0">
                <a:pos x="5614" y="422"/>
              </a:cxn>
              <a:cxn ang="0">
                <a:pos x="202" y="422"/>
              </a:cxn>
              <a:cxn ang="0">
                <a:pos x="202" y="422"/>
              </a:cxn>
              <a:cxn ang="0">
                <a:pos x="180" y="422"/>
              </a:cxn>
              <a:cxn ang="0">
                <a:pos x="161" y="418"/>
              </a:cxn>
              <a:cxn ang="0">
                <a:pos x="141" y="413"/>
              </a:cxn>
              <a:cxn ang="0">
                <a:pos x="123" y="407"/>
              </a:cxn>
              <a:cxn ang="0">
                <a:pos x="106" y="397"/>
              </a:cxn>
              <a:cxn ang="0">
                <a:pos x="89" y="387"/>
              </a:cxn>
              <a:cxn ang="0">
                <a:pos x="74" y="375"/>
              </a:cxn>
              <a:cxn ang="0">
                <a:pos x="59" y="361"/>
              </a:cxn>
              <a:cxn ang="0">
                <a:pos x="45" y="346"/>
              </a:cxn>
              <a:cxn ang="0">
                <a:pos x="34" y="329"/>
              </a:cxn>
              <a:cxn ang="0">
                <a:pos x="24" y="313"/>
              </a:cxn>
              <a:cxn ang="0">
                <a:pos x="15" y="294"/>
              </a:cxn>
              <a:cxn ang="0">
                <a:pos x="8" y="274"/>
              </a:cxn>
              <a:cxn ang="0">
                <a:pos x="3" y="254"/>
              </a:cxn>
              <a:cxn ang="0">
                <a:pos x="2" y="234"/>
              </a:cxn>
              <a:cxn ang="0">
                <a:pos x="0" y="212"/>
              </a:cxn>
              <a:cxn ang="0">
                <a:pos x="0" y="212"/>
              </a:cxn>
              <a:cxn ang="0">
                <a:pos x="2" y="190"/>
              </a:cxn>
              <a:cxn ang="0">
                <a:pos x="3" y="168"/>
              </a:cxn>
              <a:cxn ang="0">
                <a:pos x="8" y="148"/>
              </a:cxn>
              <a:cxn ang="0">
                <a:pos x="15" y="129"/>
              </a:cxn>
              <a:cxn ang="0">
                <a:pos x="24" y="111"/>
              </a:cxn>
              <a:cxn ang="0">
                <a:pos x="34" y="92"/>
              </a:cxn>
              <a:cxn ang="0">
                <a:pos x="45" y="77"/>
              </a:cxn>
              <a:cxn ang="0">
                <a:pos x="59" y="62"/>
              </a:cxn>
              <a:cxn ang="0">
                <a:pos x="72" y="49"/>
              </a:cxn>
              <a:cxn ang="0">
                <a:pos x="89" y="37"/>
              </a:cxn>
              <a:cxn ang="0">
                <a:pos x="106" y="25"/>
              </a:cxn>
              <a:cxn ang="0">
                <a:pos x="123" y="17"/>
              </a:cxn>
              <a:cxn ang="0">
                <a:pos x="141" y="10"/>
              </a:cxn>
              <a:cxn ang="0">
                <a:pos x="160" y="5"/>
              </a:cxn>
              <a:cxn ang="0">
                <a:pos x="180" y="2"/>
              </a:cxn>
              <a:cxn ang="0">
                <a:pos x="200" y="0"/>
              </a:cxn>
              <a:cxn ang="0">
                <a:pos x="5614" y="0"/>
              </a:cxn>
              <a:cxn ang="0">
                <a:pos x="5614" y="422"/>
              </a:cxn>
            </a:cxnLst>
            <a:rect l="0" t="0" r="r" b="b"/>
            <a:pathLst>
              <a:path w="5614" h="422">
                <a:moveTo>
                  <a:pt x="5614" y="422"/>
                </a:moveTo>
                <a:lnTo>
                  <a:pt x="202" y="422"/>
                </a:lnTo>
                <a:lnTo>
                  <a:pt x="202" y="422"/>
                </a:lnTo>
                <a:lnTo>
                  <a:pt x="180" y="422"/>
                </a:lnTo>
                <a:lnTo>
                  <a:pt x="161" y="418"/>
                </a:lnTo>
                <a:lnTo>
                  <a:pt x="141" y="413"/>
                </a:lnTo>
                <a:lnTo>
                  <a:pt x="123" y="407"/>
                </a:lnTo>
                <a:lnTo>
                  <a:pt x="106" y="397"/>
                </a:lnTo>
                <a:lnTo>
                  <a:pt x="89" y="387"/>
                </a:lnTo>
                <a:lnTo>
                  <a:pt x="74" y="375"/>
                </a:lnTo>
                <a:lnTo>
                  <a:pt x="59" y="361"/>
                </a:lnTo>
                <a:lnTo>
                  <a:pt x="45" y="346"/>
                </a:lnTo>
                <a:lnTo>
                  <a:pt x="34" y="329"/>
                </a:lnTo>
                <a:lnTo>
                  <a:pt x="24" y="313"/>
                </a:lnTo>
                <a:lnTo>
                  <a:pt x="15" y="294"/>
                </a:lnTo>
                <a:lnTo>
                  <a:pt x="8" y="274"/>
                </a:lnTo>
                <a:lnTo>
                  <a:pt x="3" y="254"/>
                </a:lnTo>
                <a:lnTo>
                  <a:pt x="2" y="234"/>
                </a:lnTo>
                <a:lnTo>
                  <a:pt x="0" y="212"/>
                </a:lnTo>
                <a:lnTo>
                  <a:pt x="0" y="212"/>
                </a:lnTo>
                <a:lnTo>
                  <a:pt x="2" y="190"/>
                </a:lnTo>
                <a:lnTo>
                  <a:pt x="3" y="168"/>
                </a:lnTo>
                <a:lnTo>
                  <a:pt x="8" y="148"/>
                </a:lnTo>
                <a:lnTo>
                  <a:pt x="15" y="129"/>
                </a:lnTo>
                <a:lnTo>
                  <a:pt x="24" y="111"/>
                </a:lnTo>
                <a:lnTo>
                  <a:pt x="34" y="92"/>
                </a:lnTo>
                <a:lnTo>
                  <a:pt x="45" y="77"/>
                </a:lnTo>
                <a:lnTo>
                  <a:pt x="59" y="62"/>
                </a:lnTo>
                <a:lnTo>
                  <a:pt x="72" y="49"/>
                </a:lnTo>
                <a:lnTo>
                  <a:pt x="89" y="37"/>
                </a:lnTo>
                <a:lnTo>
                  <a:pt x="106" y="25"/>
                </a:lnTo>
                <a:lnTo>
                  <a:pt x="123" y="17"/>
                </a:lnTo>
                <a:lnTo>
                  <a:pt x="141" y="10"/>
                </a:lnTo>
                <a:lnTo>
                  <a:pt x="160" y="5"/>
                </a:lnTo>
                <a:lnTo>
                  <a:pt x="180" y="2"/>
                </a:lnTo>
                <a:lnTo>
                  <a:pt x="200" y="0"/>
                </a:lnTo>
                <a:lnTo>
                  <a:pt x="5614" y="0"/>
                </a:lnTo>
                <a:lnTo>
                  <a:pt x="5614" y="422"/>
                </a:lnTo>
                <a:close/>
              </a:path>
            </a:pathLst>
          </a:custGeom>
          <a:solidFill>
            <a:srgbClr val="2AA3D8"/>
          </a:solidFill>
          <a:ln w="15875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272409" name="Freeform 25"/>
          <p:cNvSpPr>
            <a:spLocks/>
          </p:cNvSpPr>
          <p:nvPr/>
        </p:nvSpPr>
        <p:spPr bwMode="auto">
          <a:xfrm>
            <a:off x="8470900" y="531813"/>
            <a:ext cx="43180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4450"/>
            <a:ext cx="7761287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08050"/>
            <a:ext cx="8856662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11925"/>
            <a:ext cx="3671887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de-AT" smtClean="0"/>
              <a:t>&lt;insert your name here&gt;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30663" y="6507163"/>
            <a:ext cx="10795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pic>
        <p:nvPicPr>
          <p:cNvPr id="30" name="Picture 31" descr="TU_Signet_white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795" y="156368"/>
            <a:ext cx="527050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6036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00113" indent="-360363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3000">
          <a:solidFill>
            <a:schemeClr val="tx1"/>
          </a:solidFill>
          <a:latin typeface="+mn-lt"/>
        </a:defRPr>
      </a:lvl2pPr>
      <a:lvl3pPr marL="1346200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800">
          <a:solidFill>
            <a:schemeClr val="tx1"/>
          </a:solidFill>
          <a:latin typeface="+mn-lt"/>
        </a:defRPr>
      </a:lvl3pPr>
      <a:lvl4pPr marL="1792288" indent="-2667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600">
          <a:solidFill>
            <a:schemeClr val="tx1"/>
          </a:solidFill>
          <a:latin typeface="+mn-lt"/>
        </a:defRPr>
      </a:lvl4pPr>
      <a:lvl5pPr marL="2239963" indent="-2682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5pPr>
      <a:lvl6pPr marL="26971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6pPr>
      <a:lvl7pPr marL="31543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7pPr>
      <a:lvl8pPr marL="36115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8pPr>
      <a:lvl9pPr marL="4068763" indent="-268288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16"/>
        </a:buBlip>
        <a:defRPr sz="2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Procedural Modeling of Complex Systems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Bernhard Rainer</a:t>
            </a:r>
            <a:r>
              <a:rPr lang="en-US" baseline="30000" dirty="0" smtClean="0"/>
              <a:t>1</a:t>
            </a:r>
            <a:r>
              <a:rPr lang="en-US" dirty="0" smtClean="0"/>
              <a:t> and Silvester Farda</a:t>
            </a:r>
            <a:r>
              <a:rPr lang="en-US" baseline="30000" dirty="0" smtClean="0"/>
              <a:t>1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9388" y="4652963"/>
            <a:ext cx="41767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solidFill>
                  <a:schemeClr val="bg2"/>
                </a:solidFill>
              </a:rPr>
              <a:t>and </a:t>
            </a:r>
            <a:r>
              <a:rPr lang="en-US" sz="2000" dirty="0">
                <a:solidFill>
                  <a:schemeClr val="bg2"/>
                </a:solidFill>
              </a:rPr>
              <a:t>Algorithms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Vienna University of Technology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427538" y="4652963"/>
            <a:ext cx="417671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aseline="30000" dirty="0">
                <a:solidFill>
                  <a:schemeClr val="bg2"/>
                </a:solidFill>
              </a:rPr>
              <a:t>2 </a:t>
            </a:r>
            <a:r>
              <a:rPr lang="en-US" sz="2000" dirty="0">
                <a:solidFill>
                  <a:schemeClr val="bg2"/>
                </a:solidFill>
              </a:rPr>
              <a:t>&lt;insert 2nd affiliation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(institute) here&gt;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&lt;insert 2nd affiliation 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b="1" dirty="0">
                <a:solidFill>
                  <a:schemeClr val="bg2"/>
                </a:solidFill>
              </a:rPr>
              <a:t>(university) here&gt;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9512" y="4221385"/>
            <a:ext cx="8424862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800" kern="0" baseline="30000" dirty="0" smtClean="0"/>
              <a:t>1</a:t>
            </a:r>
            <a:r>
              <a:rPr lang="en-US" sz="2800" kern="0" dirty="0" smtClean="0"/>
              <a:t>TU Wien, Austria</a:t>
            </a:r>
            <a:endParaRPr lang="en-US" sz="2800" kern="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2313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Contour Primitives</a:t>
            </a:r>
          </a:p>
          <a:p>
            <a:pPr lvl="1"/>
            <a:r>
              <a:rPr lang="en-GB" dirty="0" smtClean="0"/>
              <a:t>Curve around </a:t>
            </a:r>
            <a:r>
              <a:rPr lang="en-GB" dirty="0" err="1" smtClean="0"/>
              <a:t>center</a:t>
            </a:r>
            <a:r>
              <a:rPr lang="en-GB" dirty="0" smtClean="0"/>
              <a:t>, set of profile curves describe the elevation in radial direction</a:t>
            </a:r>
          </a:p>
          <a:p>
            <a:pPr lvl="1"/>
            <a:r>
              <a:rPr lang="en-GB" dirty="0" smtClean="0"/>
              <a:t>Used for more complex features, like lakes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4098" name="Picture 2" descr="C:\Users\Bernhard\Desktop\Seminar_aus_Computergraphik\Report\GGP15\contour_primit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645024"/>
            <a:ext cx="6688138" cy="2200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Operators</a:t>
            </a:r>
          </a:p>
          <a:p>
            <a:pPr lvl="1"/>
            <a:r>
              <a:rPr lang="en-GB" dirty="0" smtClean="0"/>
              <a:t>Combine several primitives using their weight functions</a:t>
            </a:r>
          </a:p>
          <a:p>
            <a:pPr lvl="1"/>
            <a:r>
              <a:rPr lang="en-GB" dirty="0" smtClean="0"/>
              <a:t>Addition</a:t>
            </a:r>
          </a:p>
          <a:p>
            <a:pPr lvl="1"/>
            <a:r>
              <a:rPr lang="en-GB" dirty="0" smtClean="0"/>
              <a:t>Blend</a:t>
            </a:r>
          </a:p>
          <a:p>
            <a:pPr lvl="1"/>
            <a:r>
              <a:rPr lang="en-GB" dirty="0" smtClean="0"/>
              <a:t>Replace</a:t>
            </a:r>
          </a:p>
          <a:p>
            <a:pPr lvl="1"/>
            <a:r>
              <a:rPr lang="en-GB" dirty="0" smtClean="0"/>
              <a:t>Warp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5122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  <p:pic>
        <p:nvPicPr>
          <p:cNvPr id="5123" name="Picture 3" descr="C:\Users\Bernhard\Desktop\Seminar_aus_Computergraphik\Report\GGP15\blend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717032"/>
            <a:ext cx="6764337" cy="2400300"/>
          </a:xfrm>
          <a:prstGeom prst="rect">
            <a:avLst/>
          </a:prstGeom>
          <a:noFill/>
        </p:spPr>
      </p:pic>
      <p:pic>
        <p:nvPicPr>
          <p:cNvPr id="9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669087" cy="2362200"/>
          </a:xfrm>
          <a:prstGeom prst="rect">
            <a:avLst/>
          </a:prstGeom>
          <a:noFill/>
        </p:spPr>
      </p:pic>
      <p:pic>
        <p:nvPicPr>
          <p:cNvPr id="10" name="Picture 2" descr="C:\Users\Bernhard\Desktop\Seminar_aus_Computergraphik\Report\GGP15\addition_opera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669087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6" name="Picture 4" descr="C:\Users\Bernhard\Desktop\Seminar_aus_Computergraphik\Report\GGP15\replace_operat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980728"/>
            <a:ext cx="6592220" cy="2553056"/>
          </a:xfrm>
          <a:prstGeom prst="rect">
            <a:avLst/>
          </a:prstGeom>
          <a:noFill/>
        </p:spPr>
      </p:pic>
      <p:pic>
        <p:nvPicPr>
          <p:cNvPr id="6146" name="Picture 2" descr="C:\Users\Bernhard\Desktop\Seminar_aus_Computergraphik\Report\GGP15\warp_oper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861048"/>
            <a:ext cx="6707188" cy="222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terrain from river network</a:t>
            </a:r>
          </a:p>
          <a:p>
            <a:r>
              <a:rPr lang="en-GB" dirty="0" smtClean="0"/>
              <a:t>Generate river network using probabilistic approach</a:t>
            </a:r>
          </a:p>
          <a:p>
            <a:r>
              <a:rPr lang="en-GB" dirty="0" smtClean="0"/>
              <a:t>Iteratively grow river network</a:t>
            </a:r>
          </a:p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8194" name="Picture 2" descr="C:\Users\Bernhard\Desktop\river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7774703" cy="2781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can be interpreted as graph, whose nodes are: </a:t>
            </a:r>
          </a:p>
          <a:p>
            <a:pPr lvl="1"/>
            <a:r>
              <a:rPr lang="en-GB" dirty="0" smtClean="0"/>
              <a:t>Spring</a:t>
            </a:r>
          </a:p>
          <a:p>
            <a:pPr lvl="1"/>
            <a:r>
              <a:rPr lang="en-GB" dirty="0" smtClean="0"/>
              <a:t>Fork</a:t>
            </a:r>
          </a:p>
          <a:p>
            <a:pPr lvl="1"/>
            <a:r>
              <a:rPr lang="en-GB" dirty="0" smtClean="0"/>
              <a:t>Mouth</a:t>
            </a:r>
          </a:p>
          <a:p>
            <a:r>
              <a:rPr lang="en-GB" dirty="0" smtClean="0"/>
              <a:t>Each node has: </a:t>
            </a:r>
          </a:p>
          <a:p>
            <a:pPr lvl="1"/>
            <a:r>
              <a:rPr lang="en-GB" dirty="0" smtClean="0"/>
              <a:t>Position</a:t>
            </a:r>
          </a:p>
          <a:p>
            <a:pPr lvl="1"/>
            <a:r>
              <a:rPr lang="en-GB" dirty="0" smtClean="0"/>
              <a:t>Priority Index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River network generation</a:t>
            </a:r>
          </a:p>
          <a:p>
            <a:pPr lvl="1"/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Repeat until all nodes are connected to river mouth</a:t>
            </a:r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Selection</a:t>
            </a:r>
          </a:p>
          <a:p>
            <a:pPr lvl="1"/>
            <a:r>
              <a:rPr lang="en-GB" dirty="0" smtClean="0"/>
              <a:t>Candidate nodes are nodes that can be expanded from</a:t>
            </a:r>
          </a:p>
          <a:p>
            <a:pPr lvl="1"/>
            <a:r>
              <a:rPr lang="en-GB" dirty="0" smtClean="0"/>
              <a:t>Select node from candidate nodes based on heuristic that takes into account the elevation and priority index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218" name="Picture 2" descr="C:\Users\Bernhard\Desktop\node_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005064"/>
            <a:ext cx="6264696" cy="2366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 Expansion</a:t>
            </a:r>
          </a:p>
          <a:p>
            <a:pPr lvl="1"/>
            <a:r>
              <a:rPr lang="en-GB" dirty="0" smtClean="0"/>
              <a:t>Create new node</a:t>
            </a:r>
          </a:p>
          <a:p>
            <a:pPr lvl="1"/>
            <a:r>
              <a:rPr lang="en-GB" dirty="0" smtClean="0"/>
              <a:t>Type defined by: </a:t>
            </a:r>
          </a:p>
          <a:p>
            <a:pPr lvl="2"/>
            <a:r>
              <a:rPr lang="en-GB" dirty="0" smtClean="0"/>
              <a:t>Probabilities (supplied from user)</a:t>
            </a:r>
          </a:p>
          <a:p>
            <a:pPr lvl="2"/>
            <a:r>
              <a:rPr lang="en-GB" dirty="0" smtClean="0"/>
              <a:t>Horton-</a:t>
            </a:r>
            <a:r>
              <a:rPr lang="en-GB" dirty="0" err="1" smtClean="0"/>
              <a:t>Strahler</a:t>
            </a:r>
            <a:r>
              <a:rPr lang="en-GB" dirty="0" smtClean="0"/>
              <a:t> number</a:t>
            </a:r>
          </a:p>
          <a:p>
            <a:r>
              <a:rPr lang="en-GB" dirty="0" smtClean="0"/>
              <a:t>Node Creation</a:t>
            </a:r>
          </a:p>
          <a:p>
            <a:pPr lvl="1"/>
            <a:r>
              <a:rPr lang="en-GB" dirty="0" smtClean="0"/>
              <a:t>Insert created node</a:t>
            </a:r>
          </a:p>
          <a:p>
            <a:pPr lvl="1"/>
            <a:r>
              <a:rPr lang="en-GB" dirty="0" smtClean="0"/>
              <a:t>Check for correctness</a:t>
            </a:r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0242" name="Picture 2" descr="C:\Users\Bernhard\Desktop\Seminar_aus_Computergraphik\Report\GGG13\horton-strahl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789040"/>
            <a:ext cx="3209925" cy="2181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Primitive Generation</a:t>
            </a:r>
          </a:p>
          <a:p>
            <a:pPr lvl="1"/>
            <a:r>
              <a:rPr lang="en-GB" dirty="0" smtClean="0"/>
              <a:t>Create </a:t>
            </a:r>
            <a:r>
              <a:rPr lang="en-GB" dirty="0" err="1" smtClean="0"/>
              <a:t>Voronoi</a:t>
            </a:r>
            <a:r>
              <a:rPr lang="en-GB" dirty="0" smtClean="0"/>
              <a:t> diagram of graph</a:t>
            </a:r>
          </a:p>
          <a:p>
            <a:pPr lvl="1"/>
            <a:r>
              <a:rPr lang="en-GB" dirty="0" smtClean="0"/>
              <a:t>For each </a:t>
            </a:r>
            <a:r>
              <a:rPr lang="en-GB" dirty="0" err="1" smtClean="0"/>
              <a:t>Voronoi</a:t>
            </a:r>
            <a:r>
              <a:rPr lang="en-GB" dirty="0" smtClean="0"/>
              <a:t> cell: </a:t>
            </a:r>
          </a:p>
          <a:p>
            <a:pPr lvl="2"/>
            <a:r>
              <a:rPr lang="en-GB" dirty="0" smtClean="0"/>
              <a:t>Create junctions between water inflows first, then connect to outflow(s)</a:t>
            </a:r>
          </a:p>
          <a:p>
            <a:pPr lvl="2"/>
            <a:r>
              <a:rPr lang="en-GB" dirty="0" smtClean="0"/>
              <a:t>Junction angle is influenced by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Horthon-Strahler</a:t>
            </a:r>
            <a:r>
              <a:rPr lang="en-GB" dirty="0" smtClean="0"/>
              <a:t> number as </a:t>
            </a:r>
            <a:r>
              <a:rPr lang="en-GB" dirty="0" err="1" smtClean="0"/>
              <a:t>waterflow</a:t>
            </a:r>
            <a:endParaRPr lang="en-GB" dirty="0" smtClean="0"/>
          </a:p>
          <a:p>
            <a:pPr lvl="1"/>
            <a:r>
              <a:rPr lang="en-GB" dirty="0" smtClean="0"/>
              <a:t>Predefined types of water-courses</a:t>
            </a:r>
          </a:p>
          <a:p>
            <a:pPr lvl="1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6" name="Inhaltsplatzhalter 5" descr="Motiv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1152326"/>
            <a:ext cx="8856662" cy="498514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44450"/>
            <a:ext cx="8424936" cy="757238"/>
          </a:xfrm>
        </p:spPr>
        <p:txBody>
          <a:bodyPr anchor="ctr"/>
          <a:lstStyle/>
          <a:p>
            <a:r>
              <a:rPr lang="en-GB" sz="2200" dirty="0" smtClean="0"/>
              <a:t>Terrain Generation Using Procedural Models Based on Hydrology</a:t>
            </a:r>
            <a:endParaRPr lang="en-GB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Compute </a:t>
            </a:r>
            <a:r>
              <a:rPr lang="en-GB" dirty="0" err="1" smtClean="0"/>
              <a:t>heightfield</a:t>
            </a:r>
            <a:r>
              <a:rPr lang="en-GB" dirty="0" smtClean="0"/>
              <a:t> with Poisson distribution, restricted by distance to watershed</a:t>
            </a:r>
          </a:p>
          <a:p>
            <a:r>
              <a:rPr lang="en-GB" dirty="0" smtClean="0"/>
              <a:t>Insert primitives into construction tree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11266" name="Picture 2" descr="C:\Users\Bernhard\Desktop\hydrolog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80928"/>
            <a:ext cx="7122175" cy="3616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Terrain</a:t>
            </a:r>
            <a:r>
              <a:rPr lang="en-GB" dirty="0" smtClean="0"/>
              <a:t>  = result from combined action of tectonic uplift and erosion</a:t>
            </a:r>
          </a:p>
          <a:p>
            <a:r>
              <a:rPr lang="en-GB" b="1" dirty="0" smtClean="0"/>
              <a:t>Uplift map </a:t>
            </a:r>
            <a:r>
              <a:rPr lang="en-GB" dirty="0" smtClean="0"/>
              <a:t>= speed at which terrain is elevated by tectonics</a:t>
            </a:r>
          </a:p>
          <a:p>
            <a:r>
              <a:rPr lang="en-GB" b="1" dirty="0" smtClean="0"/>
              <a:t>Fluvial erosion </a:t>
            </a:r>
            <a:r>
              <a:rPr lang="en-GB" dirty="0" smtClean="0"/>
              <a:t>= erosion of bedrock material and its transportation downhill</a:t>
            </a:r>
          </a:p>
          <a:p>
            <a:r>
              <a:rPr lang="en-GB" b="1" dirty="0" smtClean="0"/>
              <a:t>Stream Power equation = </a:t>
            </a:r>
            <a:r>
              <a:rPr lang="en-GB" dirty="0" smtClean="0"/>
              <a:t>rate of change of surface topography, controlled by uplift and erosion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Algorithm</a:t>
            </a:r>
          </a:p>
          <a:p>
            <a:pPr lvl="1"/>
            <a:r>
              <a:rPr lang="en-GB" dirty="0" smtClean="0"/>
              <a:t>Create randomly triangulated graph</a:t>
            </a:r>
          </a:p>
          <a:p>
            <a:pPr lvl="1"/>
            <a:r>
              <a:rPr lang="en-GB" dirty="0" smtClean="0"/>
              <a:t>Extract set of stream trees according to current elevation</a:t>
            </a:r>
          </a:p>
          <a:p>
            <a:pPr lvl="1"/>
            <a:r>
              <a:rPr lang="en-GB" dirty="0" smtClean="0"/>
              <a:t>Add new arcs to stream tree from overflowing lakes</a:t>
            </a:r>
          </a:p>
          <a:p>
            <a:pPr lvl="1"/>
            <a:r>
              <a:rPr lang="en-GB" dirty="0" smtClean="0"/>
              <a:t>Compute drainage area and local slope</a:t>
            </a:r>
          </a:p>
          <a:p>
            <a:pPr lvl="1"/>
            <a:r>
              <a:rPr lang="en-GB" dirty="0" smtClean="0"/>
              <a:t>Solve stream power equation</a:t>
            </a:r>
          </a:p>
          <a:p>
            <a:pPr lvl="1"/>
            <a:r>
              <a:rPr lang="en-GB" dirty="0" smtClean="0"/>
              <a:t>Stop when stabilization criterion is met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pic>
        <p:nvPicPr>
          <p:cNvPr id="6" name="Inhaltsplatzhalter 5" descr="uplif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388" y="2343887"/>
            <a:ext cx="8856662" cy="260202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Repeat for multiple time steps, with modified graph as input</a:t>
            </a:r>
          </a:p>
          <a:p>
            <a:r>
              <a:rPr lang="en-GB" dirty="0" smtClean="0"/>
              <a:t>Use proper time steps and scales. </a:t>
            </a:r>
          </a:p>
          <a:p>
            <a:pPr lvl="1"/>
            <a:r>
              <a:rPr lang="en-GB" sz="2800" dirty="0" smtClean="0"/>
              <a:t>Terrain size:  50x50 km</a:t>
            </a:r>
            <a:endParaRPr lang="en-GB" sz="2800" baseline="30000" dirty="0" smtClean="0"/>
          </a:p>
          <a:p>
            <a:pPr lvl="1"/>
            <a:r>
              <a:rPr lang="en-GB" sz="2800" dirty="0" smtClean="0"/>
              <a:t>Max. tectonic uplift = 5.0 * 10</a:t>
            </a:r>
            <a:r>
              <a:rPr lang="en-GB" sz="2800" baseline="30000" dirty="0" smtClean="0"/>
              <a:t>-4 </a:t>
            </a:r>
            <a:r>
              <a:rPr lang="en-GB" sz="2800" dirty="0" smtClean="0"/>
              <a:t>meters per year</a:t>
            </a:r>
          </a:p>
          <a:p>
            <a:pPr lvl="1"/>
            <a:r>
              <a:rPr lang="en-GB" sz="2800" dirty="0" smtClean="0"/>
              <a:t>Simulation time step: 2.5 * 10</a:t>
            </a:r>
            <a:r>
              <a:rPr lang="en-GB" sz="2800" baseline="30000" dirty="0" smtClean="0"/>
              <a:t>5 </a:t>
            </a:r>
            <a:r>
              <a:rPr lang="en-GB" sz="2800" dirty="0" smtClean="0"/>
              <a:t>years</a:t>
            </a:r>
          </a:p>
          <a:p>
            <a:r>
              <a:rPr lang="en-GB" dirty="0" smtClean="0"/>
              <a:t>Create Feature primitives from final graph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450"/>
            <a:ext cx="8280920" cy="757238"/>
          </a:xfrm>
        </p:spPr>
        <p:txBody>
          <a:bodyPr/>
          <a:lstStyle/>
          <a:p>
            <a:r>
              <a:rPr lang="en-US" sz="2000" dirty="0" smtClean="0"/>
              <a:t>Large Scale Terrain Generation from Tectonic Uplift and </a:t>
            </a:r>
            <a:r>
              <a:rPr lang="en-GB" sz="2000" dirty="0" smtClean="0"/>
              <a:t>Fluvial Erosion</a:t>
            </a:r>
            <a:endParaRPr lang="en-GB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  <p:pic>
        <p:nvPicPr>
          <p:cNvPr id="1026" name="Picture 2" descr="C:\Users\Bernhard\Desktop\uplift_iter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3867151" cy="2324100"/>
          </a:xfrm>
          <a:prstGeom prst="rect">
            <a:avLst/>
          </a:prstGeom>
          <a:noFill/>
        </p:spPr>
      </p:pic>
      <p:pic>
        <p:nvPicPr>
          <p:cNvPr id="1027" name="Picture 3" descr="C:\Users\Bernhard\Desktop\uplift_iterations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268760"/>
            <a:ext cx="3867150" cy="2324100"/>
          </a:xfrm>
          <a:prstGeom prst="rect">
            <a:avLst/>
          </a:prstGeom>
          <a:noFill/>
        </p:spPr>
      </p:pic>
      <p:pic>
        <p:nvPicPr>
          <p:cNvPr id="1028" name="Picture 4" descr="C:\Users\Bernhard\Desktop\uplift_iterations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861048"/>
            <a:ext cx="3867150" cy="2324100"/>
          </a:xfrm>
          <a:prstGeom prst="rect">
            <a:avLst/>
          </a:prstGeom>
          <a:noFill/>
        </p:spPr>
      </p:pic>
      <p:pic>
        <p:nvPicPr>
          <p:cNvPr id="1029" name="Picture 5" descr="C:\Users\Bernhard\Desktop\uplift_iterations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861048"/>
            <a:ext cx="3867150" cy="232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store</a:t>
            </a:r>
            <a:r>
              <a:rPr lang="de-AT" dirty="0" smtClean="0"/>
              <a:t> 3D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efficiently</a:t>
            </a:r>
            <a:r>
              <a:rPr lang="de-AT" dirty="0" smtClean="0"/>
              <a:t>?</a:t>
            </a:r>
          </a:p>
          <a:p>
            <a:r>
              <a:rPr lang="de-AT" dirty="0" err="1" smtClean="0"/>
              <a:t>Detailed</a:t>
            </a:r>
            <a:r>
              <a:rPr lang="de-AT" dirty="0" smtClean="0"/>
              <a:t> </a:t>
            </a:r>
            <a:r>
              <a:rPr lang="de-AT" dirty="0" err="1" smtClean="0"/>
              <a:t>voxel</a:t>
            </a:r>
            <a:r>
              <a:rPr lang="de-AT" dirty="0" smtClean="0"/>
              <a:t>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smtClean="0"/>
              <a:t>High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Slow </a:t>
            </a:r>
            <a:r>
              <a:rPr lang="de-AT" dirty="0" err="1" smtClean="0"/>
              <a:t>calculation</a:t>
            </a:r>
            <a:endParaRPr lang="de-AT" dirty="0" smtClean="0"/>
          </a:p>
          <a:p>
            <a:pPr lvl="1"/>
            <a:r>
              <a:rPr lang="de-AT" dirty="0" err="1" smtClean="0"/>
              <a:t>Very</a:t>
            </a:r>
            <a:r>
              <a:rPr lang="de-AT" dirty="0" smtClean="0"/>
              <a:t> </a:t>
            </a:r>
            <a:r>
              <a:rPr lang="de-AT" dirty="0" err="1" smtClean="0"/>
              <a:t>exact</a:t>
            </a:r>
            <a:endParaRPr lang="de-AT" dirty="0" smtClean="0"/>
          </a:p>
          <a:p>
            <a:r>
              <a:rPr lang="de-AT" dirty="0" err="1" smtClean="0"/>
              <a:t>Hightmap</a:t>
            </a:r>
            <a:endParaRPr lang="de-AT" dirty="0" smtClean="0"/>
          </a:p>
          <a:p>
            <a:pPr lvl="1"/>
            <a:r>
              <a:rPr lang="de-AT" dirty="0" smtClean="0"/>
              <a:t>Fast </a:t>
            </a:r>
            <a:r>
              <a:rPr lang="de-AT" dirty="0" err="1" smtClean="0"/>
              <a:t>calculation</a:t>
            </a:r>
            <a:endParaRPr lang="de-AT" dirty="0"/>
          </a:p>
          <a:p>
            <a:pPr lvl="1"/>
            <a:r>
              <a:rPr lang="de-AT" dirty="0" smtClean="0"/>
              <a:t>Low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usage</a:t>
            </a:r>
            <a:endParaRPr lang="de-AT" dirty="0" smtClean="0"/>
          </a:p>
          <a:p>
            <a:pPr lvl="1"/>
            <a:r>
              <a:rPr lang="de-AT" dirty="0" smtClean="0"/>
              <a:t>Not </a:t>
            </a:r>
            <a:r>
              <a:rPr lang="de-AT" dirty="0" err="1" smtClean="0"/>
              <a:t>physically</a:t>
            </a:r>
            <a:r>
              <a:rPr lang="de-AT" dirty="0" smtClean="0"/>
              <a:t> </a:t>
            </a:r>
            <a:r>
              <a:rPr lang="de-AT" dirty="0" err="1" smtClean="0"/>
              <a:t>correct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416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Layered</a:t>
            </a:r>
            <a:r>
              <a:rPr lang="de-AT" sz="2400" dirty="0" smtClean="0"/>
              <a:t> Data </a:t>
            </a:r>
            <a:r>
              <a:rPr lang="de-AT" sz="2400" dirty="0" err="1" smtClean="0"/>
              <a:t>Representation</a:t>
            </a:r>
            <a:r>
              <a:rPr lang="de-AT" sz="2400" dirty="0" smtClean="0"/>
              <a:t> </a:t>
            </a:r>
            <a:r>
              <a:rPr lang="de-AT" sz="2400" dirty="0" err="1" smtClean="0"/>
              <a:t>simulating</a:t>
            </a:r>
            <a:r>
              <a:rPr lang="de-AT" sz="2400" dirty="0" smtClean="0"/>
              <a:t> Terrain Erosion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1484784"/>
            <a:ext cx="5112692" cy="4968552"/>
          </a:xfrm>
        </p:spPr>
        <p:txBody>
          <a:bodyPr/>
          <a:lstStyle/>
          <a:p>
            <a:pPr lvl="1"/>
            <a:r>
              <a:rPr lang="de-AT" dirty="0" smtClean="0"/>
              <a:t>Hybrid </a:t>
            </a:r>
            <a:r>
              <a:rPr lang="de-AT" dirty="0" err="1" smtClean="0"/>
              <a:t>approach</a:t>
            </a:r>
            <a:endParaRPr lang="de-AT" dirty="0" smtClean="0"/>
          </a:p>
          <a:p>
            <a:pPr lvl="1"/>
            <a:r>
              <a:rPr lang="de-AT" dirty="0" smtClean="0"/>
              <a:t>2D </a:t>
            </a:r>
            <a:r>
              <a:rPr lang="de-AT" dirty="0" err="1" smtClean="0"/>
              <a:t>Grid</a:t>
            </a:r>
            <a:endParaRPr lang="de-AT" dirty="0" smtClean="0"/>
          </a:p>
          <a:p>
            <a:pPr lvl="1"/>
            <a:r>
              <a:rPr lang="de-AT" dirty="0" err="1" smtClean="0"/>
              <a:t>Several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stacked</a:t>
            </a:r>
            <a:r>
              <a:rPr lang="de-AT" dirty="0" smtClean="0"/>
              <a:t> on top </a:t>
            </a:r>
            <a:r>
              <a:rPr lang="de-AT" dirty="0" err="1" smtClean="0"/>
              <a:t>each</a:t>
            </a:r>
            <a:r>
              <a:rPr lang="de-AT" dirty="0" smtClean="0"/>
              <a:t> </a:t>
            </a:r>
            <a:r>
              <a:rPr lang="de-AT" dirty="0" err="1" smtClean="0"/>
              <a:t>other</a:t>
            </a:r>
            <a:endParaRPr lang="de-AT" dirty="0" smtClean="0"/>
          </a:p>
          <a:p>
            <a:pPr lvl="1"/>
            <a:r>
              <a:rPr lang="de-AT" dirty="0" err="1" smtClean="0"/>
              <a:t>Each</a:t>
            </a:r>
            <a:r>
              <a:rPr lang="de-AT" dirty="0" smtClean="0"/>
              <a:t> material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constant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whole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endParaRPr lang="de-AT" dirty="0"/>
          </a:p>
        </p:txBody>
      </p:sp>
      <p:pic>
        <p:nvPicPr>
          <p:cNvPr id="5122" name="Picture 2" descr="C:\Users\Sly\Dropbox\Uni\Seminar aus Computergraphik\snap\snap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10327"/>
          <a:stretch/>
        </p:blipFill>
        <p:spPr bwMode="auto">
          <a:xfrm>
            <a:off x="5148064" y="1052736"/>
            <a:ext cx="380047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7"/>
          <p:cNvSpPr txBox="1">
            <a:spLocks/>
          </p:cNvSpPr>
          <p:nvPr/>
        </p:nvSpPr>
        <p:spPr bwMode="auto">
          <a:xfrm>
            <a:off x="179512" y="908720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036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0113" indent="-360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3000">
                <a:solidFill>
                  <a:schemeClr val="tx1"/>
                </a:solidFill>
                <a:latin typeface="+mn-lt"/>
              </a:defRPr>
            </a:lvl2pPr>
            <a:lvl3pPr marL="13462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</a:defRPr>
            </a:lvl3pPr>
            <a:lvl4pPr marL="179228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600">
                <a:solidFill>
                  <a:schemeClr val="tx1"/>
                </a:solidFill>
                <a:latin typeface="+mn-lt"/>
              </a:defRPr>
            </a:lvl4pPr>
            <a:lvl5pPr marL="2239963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5pPr>
            <a:lvl6pPr marL="26971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6pPr>
            <a:lvl7pPr marL="31543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7pPr>
            <a:lvl8pPr marL="36115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8pPr>
            <a:lvl9pPr marL="4068763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de-AT" kern="0" dirty="0" smtClean="0"/>
              <a:t>Solution: </a:t>
            </a:r>
            <a:r>
              <a:rPr lang="de-AT" kern="0" dirty="0" err="1" smtClean="0"/>
              <a:t>Layerd</a:t>
            </a:r>
            <a:r>
              <a:rPr lang="de-AT" kern="0" dirty="0" smtClean="0"/>
              <a:t> </a:t>
            </a:r>
            <a:r>
              <a:rPr lang="de-AT" kern="0" dirty="0" err="1" smtClean="0"/>
              <a:t>data</a:t>
            </a:r>
            <a:r>
              <a:rPr lang="de-AT" kern="0" dirty="0" smtClean="0"/>
              <a:t> </a:t>
            </a:r>
            <a:r>
              <a:rPr lang="de-AT" kern="0" dirty="0" err="1" smtClean="0"/>
              <a:t>structute</a:t>
            </a:r>
            <a:endParaRPr lang="de-AT" kern="0" dirty="0"/>
          </a:p>
        </p:txBody>
      </p:sp>
    </p:spTree>
    <p:extLst>
      <p:ext uri="{BB962C8B-B14F-4D97-AF65-F5344CB8AC3E}">
        <p14:creationId xmlns:p14="http://schemas.microsoft.com/office/powerpoint/2010/main" val="21680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ly\Dropbox\Uni\Seminar aus Computergraphik\snap_2nd\snap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16117"/>
            <a:ext cx="6912768" cy="30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Erosion-</a:t>
            </a:r>
            <a:r>
              <a:rPr lang="de-AT" sz="2400" dirty="0" err="1" smtClean="0"/>
              <a:t>based</a:t>
            </a:r>
            <a:r>
              <a:rPr lang="de-AT" sz="2400" dirty="0" smtClean="0"/>
              <a:t> </a:t>
            </a:r>
            <a:r>
              <a:rPr lang="de-AT" sz="2400" dirty="0" err="1" smtClean="0"/>
              <a:t>terrain</a:t>
            </a:r>
            <a:r>
              <a:rPr lang="de-AT" sz="2400" dirty="0" smtClean="0"/>
              <a:t> </a:t>
            </a:r>
            <a:r>
              <a:rPr lang="de-AT" sz="2400" dirty="0" err="1" smtClean="0"/>
              <a:t>generation</a:t>
            </a:r>
            <a:r>
              <a:rPr lang="de-AT" sz="2400" dirty="0" smtClean="0"/>
              <a:t> &amp; </a:t>
            </a:r>
            <a:r>
              <a:rPr lang="de-AT" sz="2400" dirty="0" err="1" smtClean="0"/>
              <a:t>modification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2232918"/>
          </a:xfrm>
        </p:spPr>
        <p:txBody>
          <a:bodyPr/>
          <a:lstStyle/>
          <a:p>
            <a:r>
              <a:rPr lang="de-AT" dirty="0" smtClean="0"/>
              <a:t>Erosion </a:t>
            </a:r>
            <a:r>
              <a:rPr lang="en-GB" dirty="0" smtClean="0"/>
              <a:t>deforms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over</a:t>
            </a:r>
            <a:r>
              <a:rPr lang="de-AT" dirty="0" smtClean="0"/>
              <a:t> time</a:t>
            </a:r>
          </a:p>
          <a:p>
            <a:r>
              <a:rPr lang="de-AT" dirty="0" err="1" smtClean="0"/>
              <a:t>Letting</a:t>
            </a:r>
            <a:r>
              <a:rPr lang="de-AT" dirty="0" smtClean="0"/>
              <a:t> </a:t>
            </a:r>
            <a:r>
              <a:rPr lang="de-AT" dirty="0" err="1" smtClean="0"/>
              <a:t>terrain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erroded</a:t>
            </a:r>
            <a:r>
              <a:rPr lang="de-AT" dirty="0" smtClean="0"/>
              <a:t> </a:t>
            </a:r>
            <a:r>
              <a:rPr lang="de-AT" dirty="0" err="1" smtClean="0"/>
              <a:t>produced</a:t>
            </a:r>
            <a:r>
              <a:rPr lang="de-AT" dirty="0" smtClean="0"/>
              <a:t> </a:t>
            </a:r>
            <a:r>
              <a:rPr lang="de-AT" dirty="0" err="1" smtClean="0"/>
              <a:t>realistic</a:t>
            </a:r>
            <a:r>
              <a:rPr lang="de-AT" dirty="0" smtClean="0"/>
              <a:t> </a:t>
            </a:r>
            <a:r>
              <a:rPr lang="de-AT" dirty="0" err="1" smtClean="0"/>
              <a:t>results</a:t>
            </a:r>
            <a:endParaRPr lang="de-AT" dirty="0" smtClean="0"/>
          </a:p>
          <a:p>
            <a:r>
              <a:rPr lang="de-AT" dirty="0" err="1" smtClean="0"/>
              <a:t>Visually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physically</a:t>
            </a:r>
            <a:r>
              <a:rPr lang="de-AT" dirty="0" smtClean="0"/>
              <a:t> plausible </a:t>
            </a:r>
            <a:r>
              <a:rPr lang="de-AT" dirty="0" err="1" smtClean="0"/>
              <a:t>surfaces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created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132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ly\Dropbox\Uni\Seminar aus Computergraphik\snap_2nd\snap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23" y="2780928"/>
            <a:ext cx="4104109" cy="37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Fluids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big</a:t>
            </a:r>
            <a:r>
              <a:rPr lang="de-AT" dirty="0" smtClean="0"/>
              <a:t> </a:t>
            </a:r>
            <a:r>
              <a:rPr lang="de-AT" dirty="0" err="1" smtClean="0"/>
              <a:t>influences</a:t>
            </a:r>
            <a:r>
              <a:rPr lang="de-AT" dirty="0" smtClean="0"/>
              <a:t> on </a:t>
            </a:r>
            <a:r>
              <a:rPr lang="de-AT" dirty="0" err="1" smtClean="0"/>
              <a:t>overall</a:t>
            </a:r>
            <a:r>
              <a:rPr lang="de-AT" dirty="0" smtClean="0"/>
              <a:t> </a:t>
            </a:r>
            <a:r>
              <a:rPr lang="de-AT" dirty="0" err="1" smtClean="0"/>
              <a:t>look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tarrain</a:t>
            </a:r>
            <a:endParaRPr lang="de-AT" dirty="0"/>
          </a:p>
          <a:p>
            <a:r>
              <a:rPr lang="de-AT" dirty="0" err="1" smtClean="0"/>
              <a:t>Water</a:t>
            </a:r>
            <a:r>
              <a:rPr lang="de-AT" dirty="0" smtClean="0"/>
              <a:t> </a:t>
            </a:r>
            <a:r>
              <a:rPr lang="de-AT" dirty="0" err="1" smtClean="0"/>
              <a:t>transports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adds</a:t>
            </a:r>
            <a:r>
              <a:rPr lang="de-AT" dirty="0" smtClean="0"/>
              <a:t> / </a:t>
            </a:r>
            <a:r>
              <a:rPr lang="de-AT" dirty="0" err="1" smtClean="0"/>
              <a:t>removes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</a:t>
            </a: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scene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361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4550" y="908050"/>
            <a:ext cx="4371975" cy="54737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Systems too complex to model by hand</a:t>
            </a:r>
          </a:p>
          <a:p>
            <a:pPr eaLnBrk="1" hangingPunct="1"/>
            <a:r>
              <a:rPr lang="en-US" sz="2800" dirty="0" smtClean="0"/>
              <a:t>Create physically plausible systems</a:t>
            </a:r>
          </a:p>
          <a:p>
            <a:pPr eaLnBrk="1" hangingPunct="1"/>
            <a:r>
              <a:rPr lang="en-US" sz="2800" dirty="0" smtClean="0"/>
              <a:t>Create realistic systems</a:t>
            </a:r>
          </a:p>
          <a:p>
            <a:pPr eaLnBrk="1" hangingPunct="1"/>
            <a:r>
              <a:rPr lang="en-US" sz="2800" dirty="0" smtClean="0"/>
              <a:t>Create good looking systems</a:t>
            </a:r>
          </a:p>
        </p:txBody>
      </p:sp>
      <p:pic>
        <p:nvPicPr>
          <p:cNvPr id="10246" name="Picture 4" descr="motivatio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73063" y="932126"/>
            <a:ext cx="3860800" cy="542554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40489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r>
              <a:rPr lang="de-AT" dirty="0" err="1" smtClean="0"/>
              <a:t>Calculations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done</a:t>
            </a:r>
            <a:r>
              <a:rPr lang="de-AT" dirty="0" smtClean="0"/>
              <a:t> </a:t>
            </a:r>
            <a:r>
              <a:rPr lang="de-AT" dirty="0" err="1" smtClean="0"/>
              <a:t>by</a:t>
            </a:r>
            <a:r>
              <a:rPr lang="de-AT" dirty="0" smtClean="0"/>
              <a:t> </a:t>
            </a:r>
            <a:r>
              <a:rPr lang="de-AT" dirty="0" err="1" smtClean="0"/>
              <a:t>using</a:t>
            </a:r>
            <a:r>
              <a:rPr lang="de-AT" dirty="0" smtClean="0"/>
              <a:t> </a:t>
            </a:r>
            <a:r>
              <a:rPr lang="de-AT" dirty="0" err="1" smtClean="0"/>
              <a:t>simplified</a:t>
            </a:r>
            <a:r>
              <a:rPr lang="de-AT" dirty="0" smtClean="0"/>
              <a:t> </a:t>
            </a:r>
            <a:r>
              <a:rPr lang="de-AT" dirty="0" err="1" smtClean="0"/>
              <a:t>Navier</a:t>
            </a:r>
            <a:r>
              <a:rPr lang="de-AT" dirty="0" smtClean="0"/>
              <a:t>-Stokes </a:t>
            </a:r>
            <a:r>
              <a:rPr lang="de-AT" dirty="0" err="1" smtClean="0"/>
              <a:t>equations</a:t>
            </a:r>
            <a:endParaRPr lang="de-AT" dirty="0" smtClean="0"/>
          </a:p>
          <a:p>
            <a:r>
              <a:rPr lang="de-AT" dirty="0" err="1" smtClean="0"/>
              <a:t>Some</a:t>
            </a:r>
            <a:r>
              <a:rPr lang="de-AT" dirty="0" smtClean="0"/>
              <a:t> 3D </a:t>
            </a:r>
            <a:r>
              <a:rPr lang="de-AT" dirty="0" err="1" smtClean="0"/>
              <a:t>information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discarded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speed</a:t>
            </a:r>
            <a:endParaRPr lang="de-AT" dirty="0" smtClean="0"/>
          </a:p>
          <a:p>
            <a:r>
              <a:rPr lang="de-AT" dirty="0" smtClean="0"/>
              <a:t>Primary </a:t>
            </a:r>
            <a:r>
              <a:rPr lang="de-AT" dirty="0" err="1" smtClean="0"/>
              <a:t>focus</a:t>
            </a:r>
            <a:r>
              <a:rPr lang="de-AT" dirty="0" smtClean="0"/>
              <a:t>: </a:t>
            </a:r>
            <a:r>
              <a:rPr lang="de-AT" dirty="0" err="1" smtClean="0"/>
              <a:t>movement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2050" name="Picture 2" descr="C:\Users\Sly\Dropbox\Uni\Seminar aus Computergraphik\snap_2nd\snap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98070"/>
            <a:ext cx="7525115" cy="26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All </a:t>
            </a:r>
            <a:r>
              <a:rPr lang="de-AT" dirty="0" err="1" smtClean="0"/>
              <a:t>materials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specific</a:t>
            </a:r>
            <a:r>
              <a:rPr lang="de-AT" dirty="0" smtClean="0"/>
              <a:t> </a:t>
            </a:r>
            <a:r>
              <a:rPr lang="de-AT" dirty="0" err="1" smtClean="0"/>
              <a:t>attributes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Sediment </a:t>
            </a:r>
            <a:r>
              <a:rPr lang="de-AT" dirty="0" err="1" smtClean="0"/>
              <a:t>capacity</a:t>
            </a:r>
            <a:endParaRPr lang="de-AT" dirty="0" smtClean="0"/>
          </a:p>
          <a:p>
            <a:pPr lvl="1"/>
            <a:r>
              <a:rPr lang="de-AT" dirty="0" smtClean="0"/>
              <a:t>Deposition rate</a:t>
            </a:r>
          </a:p>
          <a:p>
            <a:pPr lvl="1"/>
            <a:r>
              <a:rPr lang="de-AT" dirty="0" err="1" smtClean="0"/>
              <a:t>Dissolving</a:t>
            </a:r>
            <a:r>
              <a:rPr lang="de-AT" dirty="0" smtClean="0"/>
              <a:t> rate</a:t>
            </a:r>
          </a:p>
          <a:p>
            <a:pPr marL="539750" lvl="1" indent="0">
              <a:buNone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3074" name="Picture 2" descr="C:\Users\Sly\Dropbox\Uni\Seminar aus Computergraphik\snap_2nd\sna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7" y="3106293"/>
            <a:ext cx="7969253" cy="32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545286"/>
          </a:xfrm>
        </p:spPr>
        <p:txBody>
          <a:bodyPr/>
          <a:lstStyle/>
          <a:p>
            <a:pPr marL="0" indent="0">
              <a:buNone/>
            </a:pPr>
            <a:r>
              <a:rPr lang="de-AT" dirty="0" err="1" smtClean="0"/>
              <a:t>Calculation</a:t>
            </a:r>
            <a:r>
              <a:rPr lang="de-AT" dirty="0" smtClean="0"/>
              <a:t> </a:t>
            </a:r>
            <a:r>
              <a:rPr lang="de-AT" dirty="0" err="1" smtClean="0"/>
              <a:t>requires</a:t>
            </a:r>
            <a:r>
              <a:rPr lang="de-AT" dirty="0" smtClean="0"/>
              <a:t>:</a:t>
            </a:r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attributes</a:t>
            </a:r>
            <a:r>
              <a:rPr lang="de-AT" dirty="0" smtClean="0"/>
              <a:t> (last </a:t>
            </a:r>
            <a:r>
              <a:rPr lang="de-AT" dirty="0" err="1" smtClean="0"/>
              <a:t>slide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Allready</a:t>
            </a:r>
            <a:r>
              <a:rPr lang="de-AT" dirty="0" smtClean="0"/>
              <a:t> </a:t>
            </a:r>
            <a:r>
              <a:rPr lang="de-AT" dirty="0" err="1" smtClean="0"/>
              <a:t>dissolved</a:t>
            </a:r>
            <a:r>
              <a:rPr lang="de-AT" dirty="0" smtClean="0"/>
              <a:t> </a:t>
            </a:r>
            <a:r>
              <a:rPr lang="de-AT" dirty="0" err="1" smtClean="0"/>
              <a:t>sediment</a:t>
            </a:r>
            <a:r>
              <a:rPr lang="de-AT" dirty="0" smtClean="0"/>
              <a:t> in </a:t>
            </a:r>
            <a:r>
              <a:rPr lang="de-AT" dirty="0" err="1" smtClean="0"/>
              <a:t>the</a:t>
            </a:r>
            <a:r>
              <a:rPr lang="de-AT" dirty="0" smtClean="0"/>
              <a:t> fluid</a:t>
            </a:r>
          </a:p>
          <a:p>
            <a:pPr lvl="1"/>
            <a:r>
              <a:rPr lang="de-AT" dirty="0"/>
              <a:t>Surface </a:t>
            </a:r>
            <a:r>
              <a:rPr lang="de-AT" dirty="0" err="1"/>
              <a:t>gradient</a:t>
            </a:r>
            <a:endParaRPr lang="de-AT" dirty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velocity</a:t>
            </a:r>
            <a:endParaRPr lang="de-AT" dirty="0" smtClean="0"/>
          </a:p>
          <a:p>
            <a:pPr lvl="1"/>
            <a:r>
              <a:rPr lang="de-AT" dirty="0" smtClean="0"/>
              <a:t>Fluid </a:t>
            </a:r>
            <a:r>
              <a:rPr lang="de-AT" dirty="0" err="1" smtClean="0"/>
              <a:t>accelleration</a:t>
            </a:r>
            <a:endParaRPr lang="de-AT" dirty="0" smtClean="0"/>
          </a:p>
        </p:txBody>
      </p:sp>
      <p:pic>
        <p:nvPicPr>
          <p:cNvPr id="4098" name="Picture 2" descr="C:\Users\Sly\Dropbox\Uni\Seminar aus Computergraphik\snap_2nd\sna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210" y="2636913"/>
            <a:ext cx="410824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smtClean="0"/>
              <a:t>Interactive </a:t>
            </a:r>
            <a:r>
              <a:rPr lang="de-AT" sz="2400" dirty="0" err="1" smtClean="0"/>
              <a:t>physically-based</a:t>
            </a:r>
            <a:r>
              <a:rPr lang="de-AT" sz="2400" dirty="0" smtClean="0"/>
              <a:t> Fluid </a:t>
            </a:r>
            <a:r>
              <a:rPr lang="de-AT" sz="2400" dirty="0" err="1" smtClean="0"/>
              <a:t>and</a:t>
            </a:r>
            <a:r>
              <a:rPr lang="de-AT" sz="2400" dirty="0" smtClean="0"/>
              <a:t> Erosion Simulation 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9" y="908050"/>
            <a:ext cx="6558462" cy="5545138"/>
          </a:xfrm>
        </p:spPr>
      </p:pic>
    </p:spTree>
    <p:extLst>
      <p:ext uri="{BB962C8B-B14F-4D97-AF65-F5344CB8AC3E}">
        <p14:creationId xmlns:p14="http://schemas.microsoft.com/office/powerpoint/2010/main" val="33436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792758"/>
          </a:xfrm>
        </p:spPr>
        <p:txBody>
          <a:bodyPr/>
          <a:lstStyle/>
          <a:p>
            <a:r>
              <a:rPr lang="de-AT" dirty="0" err="1" smtClean="0"/>
              <a:t>Particle-based</a:t>
            </a:r>
            <a:r>
              <a:rPr lang="de-AT" dirty="0" smtClean="0"/>
              <a:t> </a:t>
            </a:r>
            <a:r>
              <a:rPr lang="de-AT" dirty="0" err="1" smtClean="0"/>
              <a:t>erostion</a:t>
            </a:r>
            <a:r>
              <a:rPr lang="de-AT" dirty="0" smtClean="0"/>
              <a:t> </a:t>
            </a:r>
            <a:r>
              <a:rPr lang="de-AT" dirty="0" err="1" smtClean="0"/>
              <a:t>system</a:t>
            </a:r>
            <a:endParaRPr lang="de-AT" dirty="0" smtClean="0"/>
          </a:p>
          <a:p>
            <a:endParaRPr lang="de-AT" dirty="0"/>
          </a:p>
        </p:txBody>
      </p:sp>
      <p:pic>
        <p:nvPicPr>
          <p:cNvPr id="1028" name="Picture 4" descr="C:\Users\Sly\Dropbox\Uni\Seminar aus Computergraphik\GIT\Seminar_aus_Computergraphik\Report\KBKS09\illustratio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88" y="3914530"/>
            <a:ext cx="4674499" cy="23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ly\Dropbox\Uni\Seminar aus Computergraphik\GIT\Seminar_aus_Computergraphik\Report\KBKS09\illustr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1" y="1628800"/>
            <a:ext cx="4208075" cy="26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7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 smtClean="0"/>
              <a:t>Two</a:t>
            </a:r>
            <a:r>
              <a:rPr lang="de-AT" dirty="0" smtClean="0"/>
              <a:t> different </a:t>
            </a:r>
            <a:r>
              <a:rPr lang="de-AT" dirty="0" err="1" smtClean="0"/>
              <a:t>approaches</a:t>
            </a:r>
            <a:r>
              <a:rPr lang="de-AT" dirty="0" smtClean="0"/>
              <a:t>:</a:t>
            </a:r>
          </a:p>
          <a:p>
            <a:r>
              <a:rPr lang="de-AT" dirty="0" err="1" smtClean="0"/>
              <a:t>Eulerian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smtClean="0"/>
              <a:t>Focus on </a:t>
            </a:r>
            <a:r>
              <a:rPr lang="de-AT" dirty="0" err="1" smtClean="0"/>
              <a:t>hydraulic</a:t>
            </a:r>
            <a:r>
              <a:rPr lang="de-AT" dirty="0" smtClean="0"/>
              <a:t> </a:t>
            </a:r>
            <a:r>
              <a:rPr lang="de-AT" dirty="0" err="1" smtClean="0"/>
              <a:t>erosion</a:t>
            </a:r>
            <a:endParaRPr lang="de-AT" dirty="0" smtClean="0"/>
          </a:p>
          <a:p>
            <a:pPr lvl="1"/>
            <a:r>
              <a:rPr lang="de-AT" dirty="0" smtClean="0"/>
              <a:t>Hybrid-</a:t>
            </a:r>
            <a:r>
              <a:rPr lang="de-AT" dirty="0" err="1" smtClean="0"/>
              <a:t>approaches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real-time </a:t>
            </a:r>
            <a:r>
              <a:rPr lang="de-AT" dirty="0" err="1" smtClean="0"/>
              <a:t>compatibility</a:t>
            </a:r>
            <a:endParaRPr lang="de-AT" dirty="0" smtClean="0"/>
          </a:p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endParaRPr lang="de-AT" dirty="0" smtClean="0"/>
          </a:p>
          <a:p>
            <a:pPr lvl="1"/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Somth</a:t>
            </a:r>
            <a:r>
              <a:rPr lang="de-AT" dirty="0" smtClean="0"/>
              <a:t> </a:t>
            </a:r>
            <a:r>
              <a:rPr lang="de-AT" dirty="0" err="1" smtClean="0"/>
              <a:t>Particle</a:t>
            </a:r>
            <a:r>
              <a:rPr lang="de-AT" dirty="0" smtClean="0"/>
              <a:t> </a:t>
            </a:r>
            <a:r>
              <a:rPr lang="de-AT" dirty="0" err="1" smtClean="0"/>
              <a:t>Hydrodynamics</a:t>
            </a:r>
            <a:r>
              <a:rPr lang="de-AT" dirty="0" smtClean="0"/>
              <a:t> (SPH)</a:t>
            </a:r>
          </a:p>
          <a:p>
            <a:pPr lvl="1"/>
            <a:r>
              <a:rPr lang="de-AT" dirty="0" smtClean="0"/>
              <a:t>Also </a:t>
            </a:r>
            <a:r>
              <a:rPr lang="de-AT" dirty="0" err="1" smtClean="0"/>
              <a:t>often</a:t>
            </a:r>
            <a:r>
              <a:rPr lang="de-AT" dirty="0" smtClean="0"/>
              <a:t> </a:t>
            </a:r>
            <a:r>
              <a:rPr lang="de-AT" dirty="0" err="1" smtClean="0"/>
              <a:t>used</a:t>
            </a:r>
            <a:r>
              <a:rPr lang="de-AT" dirty="0" smtClean="0"/>
              <a:t> </a:t>
            </a:r>
            <a:r>
              <a:rPr lang="de-AT" dirty="0" err="1" smtClean="0"/>
              <a:t>with</a:t>
            </a:r>
            <a:r>
              <a:rPr lang="de-AT" dirty="0" smtClean="0"/>
              <a:t> hybrid </a:t>
            </a:r>
            <a:r>
              <a:rPr lang="de-AT" dirty="0" err="1" smtClean="0"/>
              <a:t>approaches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35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4349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ly\Dropbox\Uni\Seminar aus Computergraphik\GIT\Seminar_aus_Computergraphik\Report\KBKS09\donoraccep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72" y="1988840"/>
            <a:ext cx="339662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ly\Dropbox\Uni\Seminar aus Computergraphik\GIT\Seminar_aus_Computergraphik\Report\KBKS09\boundar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63" y="4653136"/>
            <a:ext cx="4533793" cy="17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908050"/>
            <a:ext cx="8785100" cy="5473700"/>
          </a:xfrm>
        </p:spPr>
        <p:txBody>
          <a:bodyPr/>
          <a:lstStyle/>
          <a:p>
            <a:r>
              <a:rPr lang="de-AT" dirty="0" err="1" smtClean="0"/>
              <a:t>Lagrangian</a:t>
            </a:r>
            <a:r>
              <a:rPr lang="de-AT" dirty="0" smtClean="0"/>
              <a:t> </a:t>
            </a:r>
            <a:r>
              <a:rPr lang="de-AT" dirty="0" err="1" smtClean="0"/>
              <a:t>method</a:t>
            </a:r>
            <a:r>
              <a:rPr lang="de-AT" dirty="0" smtClean="0"/>
              <a:t> (</a:t>
            </a:r>
            <a:r>
              <a:rPr lang="de-AT" dirty="0" err="1" smtClean="0"/>
              <a:t>continued</a:t>
            </a:r>
            <a:r>
              <a:rPr lang="de-AT" dirty="0" smtClean="0"/>
              <a:t>)</a:t>
            </a:r>
          </a:p>
          <a:p>
            <a:pPr lvl="1"/>
            <a:r>
              <a:rPr lang="de-AT" dirty="0" err="1" smtClean="0"/>
              <a:t>Donor-Acceptor</a:t>
            </a:r>
            <a:r>
              <a:rPr lang="de-AT" dirty="0" smtClean="0"/>
              <a:t> </a:t>
            </a:r>
            <a:r>
              <a:rPr lang="de-AT" dirty="0" err="1" smtClean="0"/>
              <a:t>Scheme</a:t>
            </a:r>
            <a:r>
              <a:rPr lang="de-AT" dirty="0" smtClean="0"/>
              <a:t>:</a:t>
            </a:r>
          </a:p>
          <a:p>
            <a:pPr lvl="2"/>
            <a:endParaRPr lang="de-AT" dirty="0"/>
          </a:p>
          <a:p>
            <a:pPr lvl="2"/>
            <a:endParaRPr lang="de-AT" sz="3200" dirty="0" smtClean="0"/>
          </a:p>
          <a:p>
            <a:pPr lvl="2"/>
            <a:endParaRPr lang="de-AT" sz="3200" dirty="0" smtClean="0"/>
          </a:p>
          <a:p>
            <a:pPr lvl="2"/>
            <a:endParaRPr lang="de-AT" dirty="0"/>
          </a:p>
          <a:p>
            <a:pPr lvl="1"/>
            <a:r>
              <a:rPr lang="de-AT" dirty="0" err="1" smtClean="0"/>
              <a:t>Boundary</a:t>
            </a:r>
            <a:r>
              <a:rPr lang="de-AT" dirty="0" smtClean="0"/>
              <a:t> </a:t>
            </a:r>
            <a:r>
              <a:rPr lang="de-AT" dirty="0" err="1" smtClean="0"/>
              <a:t>particles</a:t>
            </a:r>
            <a:r>
              <a:rPr lang="de-AT" dirty="0" smtClean="0"/>
              <a:t>: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36</a:t>
            </a:fld>
            <a:endParaRPr lang="de-AT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23529" y="44450"/>
            <a:ext cx="7906072" cy="757238"/>
          </a:xfrm>
        </p:spPr>
        <p:txBody>
          <a:bodyPr/>
          <a:lstStyle/>
          <a:p>
            <a:r>
              <a:rPr lang="de-AT" sz="2400" dirty="0" err="1" smtClean="0"/>
              <a:t>Hydraulic</a:t>
            </a:r>
            <a:r>
              <a:rPr lang="de-AT" sz="2400" dirty="0" smtClean="0"/>
              <a:t> Erosion </a:t>
            </a:r>
            <a:r>
              <a:rPr lang="de-AT" sz="2400" dirty="0" err="1" smtClean="0"/>
              <a:t>Using</a:t>
            </a:r>
            <a:r>
              <a:rPr lang="de-AT" sz="2400" dirty="0" smtClean="0"/>
              <a:t> Smooth-</a:t>
            </a:r>
            <a:r>
              <a:rPr lang="de-AT" sz="2400" dirty="0" err="1" smtClean="0"/>
              <a:t>Particle</a:t>
            </a:r>
            <a:r>
              <a:rPr lang="de-AT" sz="2400" dirty="0" smtClean="0"/>
              <a:t> </a:t>
            </a:r>
            <a:r>
              <a:rPr lang="de-AT" sz="2400" dirty="0" err="1" smtClean="0"/>
              <a:t>Hydrodynamics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5957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Real-time Sand-</a:t>
            </a:r>
            <a:r>
              <a:rPr lang="de-AT" dirty="0" err="1" smtClean="0"/>
              <a:t>Water</a:t>
            </a:r>
            <a:r>
              <a:rPr lang="de-AT" dirty="0" smtClean="0"/>
              <a:t> Interaction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Commonly</a:t>
            </a:r>
            <a:r>
              <a:rPr lang="de-AT" dirty="0" smtClean="0"/>
              <a:t> </a:t>
            </a:r>
            <a:r>
              <a:rPr lang="de-AT" dirty="0" err="1" smtClean="0"/>
              <a:t>observed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intuatively</a:t>
            </a:r>
            <a:r>
              <a:rPr lang="de-AT" dirty="0" smtClean="0"/>
              <a:t> </a:t>
            </a:r>
            <a:r>
              <a:rPr lang="de-AT" dirty="0" err="1" smtClean="0"/>
              <a:t>expected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correcy</a:t>
            </a:r>
            <a:endParaRPr lang="de-AT" dirty="0" smtClean="0"/>
          </a:p>
          <a:p>
            <a:r>
              <a:rPr lang="de-AT" dirty="0" smtClean="0"/>
              <a:t>More </a:t>
            </a:r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that</a:t>
            </a:r>
            <a:r>
              <a:rPr lang="de-AT" dirty="0" smtClean="0"/>
              <a:t> </a:t>
            </a:r>
            <a:r>
              <a:rPr lang="de-AT" dirty="0" err="1" smtClean="0"/>
              <a:t>one</a:t>
            </a:r>
            <a:r>
              <a:rPr lang="de-AT" dirty="0" smtClean="0"/>
              <a:t> </a:t>
            </a:r>
            <a:r>
              <a:rPr lang="de-AT" dirty="0" err="1" smtClean="0"/>
              <a:t>may</a:t>
            </a:r>
            <a:r>
              <a:rPr lang="de-AT" dirty="0" smtClean="0"/>
              <a:t> </a:t>
            </a:r>
            <a:r>
              <a:rPr lang="de-AT" dirty="0" err="1" smtClean="0"/>
              <a:t>think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37</a:t>
            </a:fld>
            <a:endParaRPr lang="de-AT" dirty="0"/>
          </a:p>
        </p:txBody>
      </p:sp>
      <p:pic>
        <p:nvPicPr>
          <p:cNvPr id="3074" name="Picture 2" descr="C:\Users\Sly\Dropbox\Uni\Seminar aus Computergraphik\GIT\Seminar_aus_Computergraphik\Report\RSKN08\pileofs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89" y="2734092"/>
            <a:ext cx="4862983" cy="36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err="1" smtClean="0"/>
              <a:t>Two</a:t>
            </a:r>
            <a:r>
              <a:rPr lang="de-AT" dirty="0" smtClean="0"/>
              <a:t> different </a:t>
            </a:r>
            <a:r>
              <a:rPr lang="de-AT" dirty="0" err="1" smtClean="0"/>
              <a:t>models</a:t>
            </a:r>
            <a:r>
              <a:rPr lang="de-AT" dirty="0" smtClean="0"/>
              <a:t>:</a:t>
            </a:r>
          </a:p>
          <a:p>
            <a:r>
              <a:rPr lang="de-AT" dirty="0" smtClean="0"/>
              <a:t>Smooth </a:t>
            </a:r>
            <a:r>
              <a:rPr lang="de-AT" dirty="0" err="1" smtClean="0"/>
              <a:t>Particle</a:t>
            </a:r>
            <a:r>
              <a:rPr lang="de-AT" dirty="0" smtClean="0"/>
              <a:t> </a:t>
            </a:r>
            <a:r>
              <a:rPr lang="de-AT" dirty="0" err="1" smtClean="0"/>
              <a:t>Hydrodynamics</a:t>
            </a:r>
            <a:r>
              <a:rPr lang="de-AT" dirty="0" smtClean="0"/>
              <a:t> (SPH)</a:t>
            </a:r>
          </a:p>
          <a:p>
            <a:pPr lvl="1"/>
            <a:r>
              <a:rPr lang="de-AT" dirty="0" err="1" smtClean="0"/>
              <a:t>calculate</a:t>
            </a:r>
            <a:r>
              <a:rPr lang="de-AT" dirty="0" smtClean="0"/>
              <a:t> </a:t>
            </a:r>
            <a:r>
              <a:rPr lang="de-AT" dirty="0" err="1" smtClean="0"/>
              <a:t>forces</a:t>
            </a:r>
            <a:r>
              <a:rPr lang="de-AT" dirty="0" smtClean="0"/>
              <a:t> </a:t>
            </a:r>
            <a:r>
              <a:rPr lang="de-AT" dirty="0" err="1" smtClean="0"/>
              <a:t>within</a:t>
            </a:r>
            <a:r>
              <a:rPr lang="de-AT" dirty="0" smtClean="0"/>
              <a:t> a </a:t>
            </a:r>
            <a:r>
              <a:rPr lang="de-AT" dirty="0" err="1" smtClean="0"/>
              <a:t>particle</a:t>
            </a:r>
            <a:r>
              <a:rPr lang="de-AT" dirty="0" smtClean="0"/>
              <a:t> / </a:t>
            </a:r>
            <a:r>
              <a:rPr lang="de-AT" dirty="0" err="1" smtClean="0"/>
              <a:t>the</a:t>
            </a:r>
            <a:r>
              <a:rPr lang="de-AT" dirty="0" smtClean="0"/>
              <a:t> material</a:t>
            </a:r>
          </a:p>
          <a:p>
            <a:r>
              <a:rPr lang="de-AT" dirty="0" err="1" smtClean="0"/>
              <a:t>Discrete</a:t>
            </a:r>
            <a:r>
              <a:rPr lang="de-AT" dirty="0" smtClean="0"/>
              <a:t> Element </a:t>
            </a:r>
            <a:r>
              <a:rPr lang="de-AT" dirty="0" err="1" smtClean="0"/>
              <a:t>Method</a:t>
            </a:r>
            <a:r>
              <a:rPr lang="de-AT" dirty="0" smtClean="0"/>
              <a:t> (DEM)</a:t>
            </a:r>
          </a:p>
          <a:p>
            <a:pPr lvl="1"/>
            <a:r>
              <a:rPr lang="de-AT" dirty="0" err="1" smtClean="0"/>
              <a:t>Calculate</a:t>
            </a:r>
            <a:r>
              <a:rPr lang="de-AT" dirty="0" smtClean="0"/>
              <a:t> </a:t>
            </a:r>
            <a:r>
              <a:rPr lang="de-AT" dirty="0" err="1" smtClean="0"/>
              <a:t>forces</a:t>
            </a:r>
            <a:r>
              <a:rPr lang="de-AT" dirty="0" smtClean="0"/>
              <a:t> </a:t>
            </a:r>
            <a:r>
              <a:rPr lang="de-AT" dirty="0" err="1" smtClean="0"/>
              <a:t>between</a:t>
            </a:r>
            <a:r>
              <a:rPr lang="de-AT" dirty="0" smtClean="0"/>
              <a:t> multiple </a:t>
            </a:r>
            <a:r>
              <a:rPr lang="de-AT" dirty="0" err="1" smtClean="0"/>
              <a:t>particles</a:t>
            </a:r>
            <a:endParaRPr lang="de-AT" dirty="0" smtClean="0"/>
          </a:p>
          <a:p>
            <a:pPr marL="539750" lvl="1" indent="0">
              <a:buNone/>
            </a:pPr>
            <a:endParaRPr lang="de-AT" dirty="0" smtClean="0"/>
          </a:p>
          <a:p>
            <a:r>
              <a:rPr lang="de-AT" dirty="0" smtClean="0"/>
              <a:t>Applied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depends</a:t>
            </a:r>
            <a:r>
              <a:rPr lang="de-AT" dirty="0" smtClean="0"/>
              <a:t> on „</a:t>
            </a:r>
            <a:r>
              <a:rPr lang="de-AT" dirty="0" err="1" smtClean="0"/>
              <a:t>wettness</a:t>
            </a:r>
            <a:r>
              <a:rPr lang="de-AT" dirty="0" smtClean="0"/>
              <a:t>“:</a:t>
            </a:r>
          </a:p>
          <a:p>
            <a:pPr lvl="1"/>
            <a:r>
              <a:rPr lang="de-AT" dirty="0" err="1" smtClean="0"/>
              <a:t>Inner</a:t>
            </a:r>
            <a:r>
              <a:rPr lang="de-AT" dirty="0" smtClean="0"/>
              <a:t> </a:t>
            </a:r>
            <a:r>
              <a:rPr lang="de-AT" dirty="0" err="1" smtClean="0"/>
              <a:t>particle-forces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concidered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</a:t>
            </a:r>
            <a:r>
              <a:rPr lang="de-AT" dirty="0" err="1" smtClean="0"/>
              <a:t>soon</a:t>
            </a:r>
            <a:r>
              <a:rPr lang="de-AT" dirty="0" smtClean="0"/>
              <a:t> </a:t>
            </a:r>
            <a:r>
              <a:rPr lang="de-AT" dirty="0" err="1" smtClean="0"/>
              <a:t>as</a:t>
            </a:r>
            <a:r>
              <a:rPr lang="de-AT" dirty="0" smtClean="0"/>
              <a:t> liquid-bridges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formed</a:t>
            </a:r>
            <a:endParaRPr lang="de-AT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38</a:t>
            </a:fld>
            <a:endParaRPr lang="de-AT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68313" y="44450"/>
            <a:ext cx="7761287" cy="757238"/>
          </a:xfrm>
        </p:spPr>
        <p:txBody>
          <a:bodyPr/>
          <a:lstStyle/>
          <a:p>
            <a:r>
              <a:rPr lang="de-AT" dirty="0" smtClean="0"/>
              <a:t>Real-time Sand-</a:t>
            </a:r>
            <a:r>
              <a:rPr lang="de-AT" dirty="0" err="1" smtClean="0"/>
              <a:t>Water</a:t>
            </a:r>
            <a:r>
              <a:rPr lang="de-AT" dirty="0" smtClean="0"/>
              <a:t> Interaction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886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Real-time Sand-</a:t>
            </a:r>
            <a:r>
              <a:rPr lang="de-AT" dirty="0" err="1" smtClean="0"/>
              <a:t>Water</a:t>
            </a:r>
            <a:r>
              <a:rPr lang="de-AT" dirty="0" smtClean="0"/>
              <a:t> Interaction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39</a:t>
            </a:fld>
            <a:endParaRPr lang="de-AT" dirty="0"/>
          </a:p>
        </p:txBody>
      </p:sp>
      <p:pic>
        <p:nvPicPr>
          <p:cNvPr id="4099" name="Picture 3" descr="C:\Users\Sly\Dropbox\Uni\Seminar aus Computergraphik\GIT\Seminar_aus_Computergraphik\Report\RSKN08\wetsand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47" y="980728"/>
            <a:ext cx="4919025" cy="282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ly\Dropbox\Uni\Seminar aus Computergraphik\GIT\Seminar_aus_Computergraphik\Report\RSKN08\wetn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33056"/>
            <a:ext cx="5303097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Powerful data structure for terrain creation</a:t>
            </a:r>
          </a:p>
          <a:p>
            <a:pPr eaLnBrk="1" hangingPunct="1"/>
            <a:r>
              <a:rPr lang="en-US" dirty="0" smtClean="0"/>
              <a:t>River networks</a:t>
            </a:r>
          </a:p>
          <a:p>
            <a:pPr eaLnBrk="1" hangingPunct="1"/>
            <a:r>
              <a:rPr lang="en-US" dirty="0" smtClean="0"/>
              <a:t>Tectonic uplift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</p:spTree>
    <p:extLst>
      <p:ext uri="{BB962C8B-B14F-4D97-AF65-F5344CB8AC3E}">
        <p14:creationId xmlns:p14="http://schemas.microsoft.com/office/powerpoint/2010/main" val="38178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40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796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Complex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involving</a:t>
            </a:r>
            <a:r>
              <a:rPr lang="de-AT" dirty="0" smtClean="0"/>
              <a:t> a </a:t>
            </a:r>
            <a:r>
              <a:rPr lang="de-AT" dirty="0" err="1" smtClean="0"/>
              <a:t>lot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physics</a:t>
            </a:r>
            <a:endParaRPr lang="de-AT" dirty="0" smtClean="0"/>
          </a:p>
          <a:p>
            <a:r>
              <a:rPr lang="de-AT" dirty="0" smtClean="0"/>
              <a:t>Not </a:t>
            </a:r>
            <a:r>
              <a:rPr lang="de-AT" dirty="0" err="1" smtClean="0"/>
              <a:t>only</a:t>
            </a:r>
            <a:r>
              <a:rPr lang="de-AT" dirty="0" smtClean="0"/>
              <a:t> </a:t>
            </a:r>
            <a:r>
              <a:rPr lang="de-AT" dirty="0" err="1" smtClean="0"/>
              <a:t>surface</a:t>
            </a:r>
            <a:r>
              <a:rPr lang="de-AT" dirty="0" smtClean="0"/>
              <a:t> </a:t>
            </a:r>
            <a:r>
              <a:rPr lang="de-AT" dirty="0" err="1" smtClean="0"/>
              <a:t>effects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concidered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41</a:t>
            </a:fld>
            <a:endParaRPr lang="de-AT" dirty="0"/>
          </a:p>
        </p:txBody>
      </p:sp>
      <p:pic>
        <p:nvPicPr>
          <p:cNvPr id="6147" name="Picture 3" descr="C:\Users\Sly\Dropbox\Uni\Seminar aus Computergraphik\snap\8494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8472306" cy="25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A </a:t>
            </a:r>
            <a:r>
              <a:rPr lang="de-AT" dirty="0" err="1" smtClean="0"/>
              <a:t>variety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phsical</a:t>
            </a:r>
            <a:r>
              <a:rPr lang="de-AT" dirty="0" smtClean="0"/>
              <a:t> </a:t>
            </a:r>
            <a:r>
              <a:rPr lang="de-AT" dirty="0" err="1" smtClean="0"/>
              <a:t>phenomena</a:t>
            </a:r>
            <a:r>
              <a:rPr lang="de-AT" dirty="0" smtClean="0"/>
              <a:t>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taken</a:t>
            </a:r>
            <a:r>
              <a:rPr lang="de-AT" dirty="0" smtClean="0"/>
              <a:t> </a:t>
            </a:r>
            <a:r>
              <a:rPr lang="de-AT" dirty="0" err="1" smtClean="0"/>
              <a:t>into</a:t>
            </a:r>
            <a:r>
              <a:rPr lang="de-AT" dirty="0" smtClean="0"/>
              <a:t> </a:t>
            </a:r>
            <a:r>
              <a:rPr lang="de-AT" dirty="0" err="1" smtClean="0"/>
              <a:t>account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42</a:t>
            </a:fld>
            <a:endParaRPr lang="de-AT" dirty="0"/>
          </a:p>
        </p:txBody>
      </p:sp>
      <p:pic>
        <p:nvPicPr>
          <p:cNvPr id="6146" name="Picture 2" descr="C:\Users\Sly\Dropbox\Uni\Seminar aus Computergraphik\snap\890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"/>
          <a:stretch/>
        </p:blipFill>
        <p:spPr bwMode="auto">
          <a:xfrm>
            <a:off x="179512" y="2204864"/>
            <a:ext cx="8755638" cy="37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6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43</a:t>
            </a:fld>
            <a:endParaRPr lang="de-AT" dirty="0"/>
          </a:p>
        </p:txBody>
      </p:sp>
      <p:pic>
        <p:nvPicPr>
          <p:cNvPr id="7176" name="Picture 8" descr="C:\Users\Sly\Dropbox\Uni\Seminar aus Computergraphik\snap\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556792"/>
            <a:ext cx="2016224" cy="23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Sly\Dropbox\Uni\Seminar aus Computergraphik\snap\f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52" y="1557074"/>
            <a:ext cx="2086580" cy="23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Sly\Dropbox\Uni\Seminar aus Computergraphik\snap\a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9" y="4627408"/>
            <a:ext cx="222277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Sly\Dropbox\Uni\Seminar aus Computergraphik\snap\b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262" y="4101988"/>
            <a:ext cx="2750210" cy="23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Sly\Dropbox\Uni\Seminar aus Computergraphik\snap\c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653136"/>
            <a:ext cx="2088232" cy="14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Sly\Dropbox\Uni\Seminar aus Computergraphik\snap\d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7075"/>
            <a:ext cx="2016224" cy="2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Radiation, </a:t>
            </a:r>
            <a:r>
              <a:rPr lang="de-AT" dirty="0" err="1" smtClean="0"/>
              <a:t>reflection</a:t>
            </a:r>
            <a:r>
              <a:rPr lang="de-AT" dirty="0" smtClean="0"/>
              <a:t>, </a:t>
            </a:r>
            <a:r>
              <a:rPr lang="de-AT" dirty="0" err="1" smtClean="0"/>
              <a:t>convection</a:t>
            </a:r>
            <a:r>
              <a:rPr lang="de-AT" dirty="0" smtClean="0"/>
              <a:t>, …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468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44</a:t>
            </a:fld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Convection</a:t>
            </a:r>
            <a:r>
              <a:rPr lang="de-AT" dirty="0" smtClean="0"/>
              <a:t>, </a:t>
            </a:r>
            <a:r>
              <a:rPr lang="de-AT" dirty="0" err="1" smtClean="0"/>
              <a:t>temperature</a:t>
            </a:r>
            <a:r>
              <a:rPr lang="de-AT" dirty="0" smtClean="0"/>
              <a:t> </a:t>
            </a:r>
            <a:r>
              <a:rPr lang="de-AT" dirty="0" err="1" smtClean="0"/>
              <a:t>layers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freezing</a:t>
            </a:r>
            <a:r>
              <a:rPr lang="de-AT" dirty="0" smtClean="0"/>
              <a:t> </a:t>
            </a:r>
            <a:r>
              <a:rPr lang="de-AT" dirty="0" err="1" smtClean="0"/>
              <a:t>water</a:t>
            </a:r>
            <a:endParaRPr lang="de-AT" dirty="0"/>
          </a:p>
        </p:txBody>
      </p:sp>
      <p:pic>
        <p:nvPicPr>
          <p:cNvPr id="10242" name="Picture 2" descr="C:\Users\Sly\Dropbox\Uni\Seminar aus Computergraphik\snap\h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629202" cy="160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ly\Dropbox\Uni\Seminar aus Computergraphik\snap\i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61048"/>
            <a:ext cx="6629202" cy="24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5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The </a:t>
            </a:r>
            <a:r>
              <a:rPr lang="de-AT" dirty="0" err="1" smtClean="0"/>
              <a:t>pipeline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45</a:t>
            </a:fld>
            <a:endParaRPr lang="de-AT" dirty="0"/>
          </a:p>
        </p:txBody>
      </p:sp>
      <p:pic>
        <p:nvPicPr>
          <p:cNvPr id="8194" name="Picture 2" descr="C:\Users\Sly\Dropbox\Uni\Seminar aus Computergraphik\snap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25786"/>
            <a:ext cx="2945952" cy="2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ly\Dropbox\Uni\Seminar aus Computergraphik\snap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5544616" cy="21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Sly\Dropbox\Uni\Seminar aus Computergraphik\snap\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81" y="1453778"/>
            <a:ext cx="2965191" cy="226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 nach unten 7"/>
          <p:cNvSpPr/>
          <p:nvPr/>
        </p:nvSpPr>
        <p:spPr bwMode="auto">
          <a:xfrm rot="-1500000">
            <a:off x="754307" y="3989382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Pfeil nach unten 12"/>
          <p:cNvSpPr/>
          <p:nvPr/>
        </p:nvSpPr>
        <p:spPr bwMode="auto">
          <a:xfrm rot="12300000">
            <a:off x="7597646" y="4065034"/>
            <a:ext cx="792088" cy="1423516"/>
          </a:xfrm>
          <a:prstGeom prst="downArrow">
            <a:avLst>
              <a:gd name="adj1" fmla="val 48157"/>
              <a:gd name="adj2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46</a:t>
            </a:fld>
            <a:endParaRPr lang="de-AT" dirty="0"/>
          </a:p>
        </p:txBody>
      </p:sp>
      <p:pic>
        <p:nvPicPr>
          <p:cNvPr id="9219" name="Picture 3" descr="C:\Users\Sly\Dropbox\Uni\Seminar aus Computergraphik\snap\2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Sly\Dropbox\Uni\Seminar aus Computergraphik\snap\11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1394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Sly\Dropbox\Uni\Seminar aus Computergraphik\snap\1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4" y="3645024"/>
            <a:ext cx="3605460" cy="27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Sly\Dropbox\Uni\Seminar aus Computergraphik\snap\2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71" y="872716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9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08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48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24684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49</a:t>
            </a:fld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153964"/>
            <a:ext cx="8856662" cy="4981872"/>
          </a:xfrm>
        </p:spPr>
      </p:pic>
    </p:spTree>
    <p:extLst>
      <p:ext uri="{BB962C8B-B14F-4D97-AF65-F5344CB8AC3E}">
        <p14:creationId xmlns:p14="http://schemas.microsoft.com/office/powerpoint/2010/main" val="34846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Modeling from Feature Primitives</a:t>
            </a:r>
            <a:endParaRPr lang="en-GB" dirty="0"/>
          </a:p>
        </p:txBody>
      </p:sp>
      <p:pic>
        <p:nvPicPr>
          <p:cNvPr id="8" name="Inhaltsplatzhalter 7" descr="Feature_Primitiv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2060848"/>
            <a:ext cx="8483197" cy="3145594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800" dirty="0" err="1" smtClean="0"/>
              <a:t>Heat</a:t>
            </a:r>
            <a:r>
              <a:rPr lang="de-AT" sz="2800" dirty="0" smtClean="0"/>
              <a:t> Transfer Simulation in Winter Scenarios</a:t>
            </a:r>
            <a:endParaRPr lang="de-AT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50</a:t>
            </a:fld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477778"/>
            <a:ext cx="8856662" cy="4334244"/>
          </a:xfrm>
        </p:spPr>
      </p:pic>
    </p:spTree>
    <p:extLst>
      <p:ext uri="{BB962C8B-B14F-4D97-AF65-F5344CB8AC3E}">
        <p14:creationId xmlns:p14="http://schemas.microsoft.com/office/powerpoint/2010/main" val="841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The End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AT" sz="7200" dirty="0" err="1" smtClean="0"/>
              <a:t>Questions</a:t>
            </a:r>
            <a:r>
              <a:rPr lang="de-AT" sz="7200" dirty="0" smtClean="0"/>
              <a:t>?</a:t>
            </a:r>
            <a:endParaRPr lang="de-AT" sz="7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19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Sources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504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Terrain Modeling from Feature Primitives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856662" cy="2304926"/>
          </a:xfrm>
        </p:spPr>
        <p:txBody>
          <a:bodyPr/>
          <a:lstStyle/>
          <a:p>
            <a:pPr eaLnBrk="1" hangingPunct="1"/>
            <a:r>
              <a:rPr lang="en-US" dirty="0" smtClean="0"/>
              <a:t>Interprets terrain as combination of primitives</a:t>
            </a:r>
          </a:p>
          <a:p>
            <a:pPr eaLnBrk="1" hangingPunct="1"/>
            <a:r>
              <a:rPr lang="en-US" dirty="0" smtClean="0"/>
              <a:t>Uses a construction tree</a:t>
            </a:r>
          </a:p>
          <a:p>
            <a:pPr lvl="1" eaLnBrk="1" hangingPunct="1"/>
            <a:r>
              <a:rPr lang="en-US" dirty="0" smtClean="0"/>
              <a:t>Leave nodes are primitives</a:t>
            </a:r>
          </a:p>
          <a:p>
            <a:pPr lvl="1" eaLnBrk="1" hangingPunct="1"/>
            <a:r>
              <a:rPr lang="en-US" dirty="0" smtClean="0"/>
              <a:t>Inner nodes are operators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pic>
        <p:nvPicPr>
          <p:cNvPr id="2050" name="Picture 2" descr="C:\Users\Bernhard\Desktop\Terrain_Modeling_from_Feature_Primitiv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501008"/>
            <a:ext cx="8661228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52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/>
              <a:t>Feature Primitives</a:t>
            </a:r>
          </a:p>
          <a:p>
            <a:pPr lvl="1"/>
            <a:r>
              <a:rPr lang="en-GB" dirty="0" smtClean="0"/>
              <a:t>Describe landmark features </a:t>
            </a:r>
          </a:p>
          <a:p>
            <a:pPr lvl="1"/>
            <a:r>
              <a:rPr lang="en-GB" dirty="0" smtClean="0"/>
              <a:t>Different primitive types: </a:t>
            </a:r>
          </a:p>
          <a:p>
            <a:pPr lvl="2"/>
            <a:r>
              <a:rPr lang="en-GB" dirty="0" smtClean="0"/>
              <a:t>Skeletal primitives</a:t>
            </a:r>
          </a:p>
          <a:p>
            <a:pPr lvl="2"/>
            <a:r>
              <a:rPr lang="en-GB" dirty="0" smtClean="0"/>
              <a:t>Contour primitives</a:t>
            </a:r>
          </a:p>
          <a:p>
            <a:pPr lvl="2"/>
            <a:r>
              <a:rPr lang="en-GB" dirty="0" smtClean="0"/>
              <a:t>Image primitives (e.g. </a:t>
            </a:r>
            <a:r>
              <a:rPr lang="en-GB" dirty="0" err="1" smtClean="0"/>
              <a:t>heightmaps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Have a weight function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Skeletal Primitives</a:t>
            </a:r>
          </a:p>
          <a:p>
            <a:pPr lvl="1"/>
            <a:r>
              <a:rPr lang="en-GB" dirty="0" smtClean="0"/>
              <a:t>Disc primitive</a:t>
            </a:r>
          </a:p>
          <a:p>
            <a:pPr lvl="2"/>
            <a:r>
              <a:rPr lang="en-GB" dirty="0" smtClean="0"/>
              <a:t>radius, </a:t>
            </a:r>
            <a:r>
              <a:rPr lang="en-GB" dirty="0" err="1" smtClean="0"/>
              <a:t>center</a:t>
            </a:r>
            <a:r>
              <a:rPr lang="en-GB" dirty="0" smtClean="0"/>
              <a:t>, noise function</a:t>
            </a:r>
          </a:p>
          <a:p>
            <a:pPr lvl="2"/>
            <a:r>
              <a:rPr lang="en-GB" dirty="0" smtClean="0"/>
              <a:t>Used for peculiar mountains, etc. </a:t>
            </a:r>
          </a:p>
          <a:p>
            <a:pPr lvl="1"/>
            <a:r>
              <a:rPr lang="en-GB" dirty="0" smtClean="0"/>
              <a:t>Curve primitive</a:t>
            </a:r>
          </a:p>
          <a:p>
            <a:pPr lvl="2"/>
            <a:r>
              <a:rPr lang="en-GB" dirty="0" smtClean="0"/>
              <a:t>Curve skeleton, set of cross sections</a:t>
            </a:r>
          </a:p>
          <a:p>
            <a:pPr lvl="2"/>
            <a:r>
              <a:rPr lang="en-GB" dirty="0" smtClean="0"/>
              <a:t>Used for rivers, roads, etc.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Terrain Modeling from Feature Primitives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Bernhard Rainer, Silvester Farda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Inhaltsplatzhalter 5" descr="disc_primiti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6592220" cy="1905266"/>
          </a:xfrm>
          <a:prstGeom prst="rect">
            <a:avLst/>
          </a:prstGeom>
        </p:spPr>
      </p:pic>
      <p:pic>
        <p:nvPicPr>
          <p:cNvPr id="7" name="Grafik 6" descr="curve_primiti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717032"/>
            <a:ext cx="6630326" cy="2229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1360</Words>
  <Application>Microsoft Office PowerPoint</Application>
  <PresentationFormat>Bildschirmpräsentation (4:3)</PresentationFormat>
  <Paragraphs>310</Paragraphs>
  <Slides>52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3" baseType="lpstr">
      <vt:lpstr>Blends</vt:lpstr>
      <vt:lpstr>Procedural Modeling of Complex Systems</vt:lpstr>
      <vt:lpstr>Motivation</vt:lpstr>
      <vt:lpstr>Motivation</vt:lpstr>
      <vt:lpstr>Outline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Modeling from Feature Primitives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Terrain Generation Using Procedural Models Based on Hydrology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Large Scale Terrain Generation from Tectonic Uplift and Fluvial Erosion</vt:lpstr>
      <vt:lpstr>Layered Data Representation simulating Terrain Erosion </vt:lpstr>
      <vt:lpstr>Layered Data Representation simulating Terrain Erosion </vt:lpstr>
      <vt:lpstr>Erosion-based terrain generation &amp; modification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Interactive physically-based Fluid and Erosion Simulation </vt:lpstr>
      <vt:lpstr>Hydraulic Erosion Using Smooth-Particle Hydrodynamics</vt:lpstr>
      <vt:lpstr>Hydraulic Erosion Using Smooth-Particle Hydrodynamics</vt:lpstr>
      <vt:lpstr>Hydraulic Erosion Using Smooth-Particle Hydrodynamics</vt:lpstr>
      <vt:lpstr>Real-time Sand-Water Interaction</vt:lpstr>
      <vt:lpstr>Real-time Sand-Water Interaction</vt:lpstr>
      <vt:lpstr>Real-time Sand-Water Interaction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Heat Transfer Simulation in Winter Scenarios</vt:lpstr>
      <vt:lpstr>The End</vt:lpstr>
      <vt:lpstr>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2016-06-16T19:09:22Z</dcterms:modified>
</cp:coreProperties>
</file>